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5" r:id="rId3"/>
    <p:sldId id="463" r:id="rId4"/>
    <p:sldId id="433" r:id="rId5"/>
    <p:sldId id="434" r:id="rId6"/>
    <p:sldId id="430" r:id="rId7"/>
    <p:sldId id="436" r:id="rId8"/>
    <p:sldId id="431" r:id="rId9"/>
    <p:sldId id="462" r:id="rId10"/>
    <p:sldId id="437" r:id="rId11"/>
    <p:sldId id="438" r:id="rId12"/>
    <p:sldId id="439" r:id="rId13"/>
    <p:sldId id="44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64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380" r:id="rId44"/>
    <p:sldId id="368" r:id="rId4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ger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E32D"/>
    <a:srgbClr val="12BEAA"/>
    <a:srgbClr val="800080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12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7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4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1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4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8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7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2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5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180A-D0CE-42CF-9887-658D0FE31F93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2753-B746-4B6D-93DC-90DA130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6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co.minjust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40414" y="1825044"/>
            <a:ext cx="99438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3600" b="1" dirty="0">
                <a:ln/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РОССИЙСКОЙ ФЕДЕРАЦИИ </a:t>
            </a:r>
          </a:p>
          <a:p>
            <a:pPr algn="ctr"/>
            <a:r>
              <a:rPr lang="ru-RU" sz="3600" b="1" dirty="0">
                <a:ln/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САНКТ-ПЕТЕРБУРГУ И ЛЕНИНГРАДСКОЙ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9E3783-E992-4B28-89E5-25858AB09D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303" y="1528711"/>
            <a:ext cx="1563074" cy="15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1" y="1106653"/>
            <a:ext cx="8136920" cy="4574225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164657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18666856">
            <a:off x="7695683" y="1453236"/>
            <a:ext cx="575913" cy="2655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96691" y="5968538"/>
            <a:ext cx="3607724" cy="5153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22050" r="33179" b="25953"/>
          <a:stretch/>
        </p:blipFill>
        <p:spPr bwMode="auto">
          <a:xfrm>
            <a:off x="9138443" y="1973402"/>
            <a:ext cx="2740046" cy="27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0384" y="4790209"/>
            <a:ext cx="2514600" cy="78970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Минюста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5961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940" y="972588"/>
            <a:ext cx="11434119" cy="58854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18666856">
            <a:off x="9667703" y="693672"/>
            <a:ext cx="1404851" cy="6317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3341"/>
              </p:ext>
            </p:extLst>
          </p:nvPr>
        </p:nvGraphicFramePr>
        <p:xfrm>
          <a:off x="3214329" y="5344642"/>
          <a:ext cx="5934075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4075">
                  <a:extLst>
                    <a:ext uri="{9D8B030D-6E8A-4147-A177-3AD203B41FA5}">
                      <a16:colId xmlns:a16="http://schemas.microsoft.com/office/drawing/2014/main" val="285009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Внимание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71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Если не отображается необходимая организация, то необходимо выполнить действия, описанные в статье https://www.gosuslugi.ru/help/faq/company_profile/kak_sozdat_uz_ul.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34210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28525" y="545271"/>
            <a:ext cx="5305685" cy="4515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39" y="4177424"/>
            <a:ext cx="2123173" cy="2128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5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8" y="1770168"/>
            <a:ext cx="5096375" cy="2470415"/>
          </a:xfrm>
          <a:ln>
            <a:solidFill>
              <a:schemeClr val="tx1"/>
            </a:solidFill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32" y="1578975"/>
            <a:ext cx="4858789" cy="4279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94312" y="608683"/>
            <a:ext cx="8005157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latin typeface="+mj-lt"/>
              </a:rPr>
              <a:t>Пред заполненные данные об </a:t>
            </a:r>
            <a:r>
              <a:rPr lang="ru-RU" sz="3200" b="1" dirty="0" smtClean="0">
                <a:latin typeface="+mj-lt"/>
              </a:rPr>
              <a:t>Организации </a:t>
            </a:r>
          </a:p>
          <a:p>
            <a:pPr algn="ctr"/>
            <a:r>
              <a:rPr lang="ru-RU" sz="3200" b="1" dirty="0" smtClean="0">
                <a:latin typeface="+mj-lt"/>
              </a:rPr>
              <a:t>Вкладка «Профиль»</a:t>
            </a:r>
            <a:endParaRPr lang="ru-RU" sz="32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11" y="1578975"/>
            <a:ext cx="6236597" cy="3039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420" y="1869608"/>
            <a:ext cx="7037329" cy="2458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709" y="2930583"/>
            <a:ext cx="4345377" cy="3758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63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46919" y="652472"/>
            <a:ext cx="2267713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Вкладка «Устав»</a:t>
            </a:r>
            <a:endParaRPr lang="ru-RU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380162"/>
            <a:ext cx="6150673" cy="64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3007" y="244619"/>
            <a:ext cx="10836722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Вкладка «Сведения о персональном составе организации»</a:t>
            </a:r>
            <a:endParaRPr lang="ru-RU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746" y="833937"/>
            <a:ext cx="6865430" cy="60058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59936" y="4379976"/>
            <a:ext cx="18653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3007" y="244619"/>
            <a:ext cx="10836722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Вкладка «Сведения о персональном составе организации»</a:t>
            </a:r>
            <a:endParaRPr lang="ru-RU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07" y="1204133"/>
            <a:ext cx="9646598" cy="56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3007" y="244619"/>
            <a:ext cx="10836722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Вкладка «Сведения о персональном составе организации»</a:t>
            </a:r>
            <a:endParaRPr lang="ru-RU" sz="32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4" y="1015476"/>
            <a:ext cx="7191375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62" y="2047875"/>
            <a:ext cx="6619875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222" y="2474334"/>
            <a:ext cx="6143625" cy="311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07" y="3143125"/>
            <a:ext cx="7058025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156" y="2751580"/>
            <a:ext cx="7086600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6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3007" y="244619"/>
            <a:ext cx="10836722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Вкладка «Сведения о персональном составе организации»</a:t>
            </a:r>
            <a:endParaRPr lang="ru-RU" sz="32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17" y="1163821"/>
            <a:ext cx="5505450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12" y="1833562"/>
            <a:ext cx="5514975" cy="319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925" y="3345579"/>
            <a:ext cx="5800725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3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3007" y="244619"/>
            <a:ext cx="10836722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Вкладка «Сведения о персональном составе организации»</a:t>
            </a:r>
            <a:endParaRPr lang="ru-RU" sz="3200" b="1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4" y="1163821"/>
            <a:ext cx="59436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416" y="3535299"/>
            <a:ext cx="4733925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940" y="972588"/>
            <a:ext cx="11434119" cy="58854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некоммерческих организациях»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12.01.1996 № 7-ФЗ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общественных объединениях»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19.05.1995 №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82-ФЗ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благотворительной деятельности и добровольчестве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11.08.1995 № 135-ФЗ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свободе совести и о религиозных объединениях» от 26.09.1997 № 125-ФЗ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95F970-6452-456B-85BF-286F9440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78" y="6079058"/>
            <a:ext cx="1566041" cy="7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3007" y="244619"/>
            <a:ext cx="10836722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Вкладка «Отчеты и Уставы»</a:t>
            </a:r>
            <a:endParaRPr lang="ru-RU" sz="32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4" y="1204133"/>
            <a:ext cx="6562725" cy="1781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112" y="2990850"/>
            <a:ext cx="6581775" cy="876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772" y="3867150"/>
            <a:ext cx="65913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39143" y="1517860"/>
            <a:ext cx="4172989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Вкладка </a:t>
            </a:r>
            <a:br>
              <a:rPr lang="ru-RU" sz="3200" b="1" dirty="0" smtClean="0">
                <a:latin typeface="+mj-lt"/>
              </a:rPr>
            </a:br>
            <a:r>
              <a:rPr lang="ru-RU" sz="3200" b="1" dirty="0" smtClean="0">
                <a:latin typeface="+mj-lt"/>
              </a:rPr>
              <a:t>«Отчеты и Уставы»</a:t>
            </a:r>
            <a:endParaRPr lang="ru-RU" sz="32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29" y="272635"/>
            <a:ext cx="6973014" cy="5121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267" y="5473585"/>
            <a:ext cx="82486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94873" y="545271"/>
            <a:ext cx="4172989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Подписание отчета</a:t>
            </a:r>
            <a:endParaRPr lang="ru-RU" sz="32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1390650"/>
            <a:ext cx="44005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94873" y="103011"/>
            <a:ext cx="4172989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Подписание отчета</a:t>
            </a:r>
            <a:endParaRPr lang="ru-RU" sz="32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9" y="873868"/>
            <a:ext cx="8210550" cy="438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255" y="1368259"/>
            <a:ext cx="5248275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713" y="2380990"/>
            <a:ext cx="8172450" cy="4124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4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94873" y="545271"/>
            <a:ext cx="4172989" cy="714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Отправленные отчеты</a:t>
            </a:r>
            <a:endParaRPr lang="ru-RU" sz="32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2" y="1500187"/>
            <a:ext cx="82200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590127" y="2468883"/>
            <a:ext cx="5735233" cy="3796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428192" y="1616857"/>
            <a:ext cx="4059102" cy="6045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Вкладка «Отчет </a:t>
            </a:r>
            <a:r>
              <a:rPr lang="ru-RU" sz="2800" b="1" dirty="0">
                <a:latin typeface="+mj-lt"/>
              </a:rPr>
              <a:t>и </a:t>
            </a:r>
            <a:r>
              <a:rPr lang="ru-RU" sz="2800" b="1" dirty="0" smtClean="0">
                <a:latin typeface="+mj-lt"/>
              </a:rPr>
              <a:t>уставы»</a:t>
            </a:r>
            <a:endParaRPr lang="ru-RU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586" y="531119"/>
            <a:ext cx="6866313" cy="97595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ru-RU" sz="2800" b="1" dirty="0">
                <a:latin typeface="+mj-lt"/>
              </a:rPr>
              <a:t>Размещение Устава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9321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1196" y="5037302"/>
            <a:ext cx="3768157" cy="6045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Нажать «Новая форма»</a:t>
            </a:r>
            <a:endParaRPr lang="ru-RU" sz="28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817"/>
            <a:ext cx="12192000" cy="30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860"/>
            <a:ext cx="12192000" cy="5002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3131" y="4191931"/>
            <a:ext cx="4419600" cy="6045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Дата внесения записи об изменении Устава в ЕГРЮЛ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549" y="3297985"/>
            <a:ext cx="4222865" cy="6400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j-lt"/>
              </a:rPr>
              <a:t>Подача первичных сведений о регистрации устава (до 01.04.2025) </a:t>
            </a:r>
          </a:p>
        </p:txBody>
      </p:sp>
    </p:spTree>
    <p:extLst>
      <p:ext uri="{BB962C8B-B14F-4D97-AF65-F5344CB8AC3E}">
        <p14:creationId xmlns:p14="http://schemas.microsoft.com/office/powerpoint/2010/main" val="1395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2951" y="5984392"/>
            <a:ext cx="3926098" cy="6045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Нажать «Редактировать»</a:t>
            </a:r>
            <a:endParaRPr lang="ru-RU" sz="28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86"/>
            <a:ext cx="12192000" cy="515233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8969433" y="3815542"/>
            <a:ext cx="1022465" cy="2493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364219">
            <a:off x="10659687" y="4749337"/>
            <a:ext cx="1022465" cy="2493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0270" y="4874028"/>
            <a:ext cx="756458" cy="573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0990" y="3653444"/>
            <a:ext cx="756458" cy="573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7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22" y="904374"/>
            <a:ext cx="6115170" cy="54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940" y="349135"/>
            <a:ext cx="11434119" cy="6508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законодательстве</a:t>
            </a:r>
          </a:p>
          <a:p>
            <a:pPr marL="0" lvl="0" indent="0" algn="ctr">
              <a:buNone/>
            </a:pPr>
            <a:endParaRPr lang="ru-RU" kern="0" dirty="0" smtClean="0">
              <a:latin typeface="PT Astra Serif"/>
              <a:ea typeface="Calibri"/>
              <a:cs typeface="Times New Roman"/>
            </a:endParaRPr>
          </a:p>
          <a:p>
            <a:pPr marL="0" lvl="0" indent="0" algn="ctr">
              <a:buNone/>
            </a:pPr>
            <a:r>
              <a:rPr lang="ru-RU" kern="0" dirty="0" smtClean="0">
                <a:latin typeface="PT Astra Serif"/>
                <a:ea typeface="Calibri"/>
                <a:cs typeface="Times New Roman"/>
              </a:rPr>
              <a:t>С 01.09.2025 вступили </a:t>
            </a:r>
            <a:r>
              <a:rPr lang="ru-RU" kern="0" dirty="0">
                <a:latin typeface="PT Astra Serif"/>
                <a:ea typeface="Calibri"/>
                <a:cs typeface="Times New Roman"/>
              </a:rPr>
              <a:t>в силу законодательные изменения, снижающие административную нагрузку </a:t>
            </a:r>
            <a:r>
              <a:rPr lang="ru-RU" kern="0" dirty="0" smtClean="0">
                <a:latin typeface="PT Astra Serif"/>
                <a:ea typeface="Calibri"/>
                <a:cs typeface="Times New Roman"/>
              </a:rPr>
              <a:t>на </a:t>
            </a:r>
            <a:r>
              <a:rPr lang="ru-RU" kern="0" dirty="0">
                <a:latin typeface="PT Astra Serif"/>
                <a:ea typeface="Calibri"/>
                <a:cs typeface="Times New Roman"/>
              </a:rPr>
              <a:t>некоммерческие организации. </a:t>
            </a:r>
            <a:endParaRPr lang="ru-RU" kern="0" dirty="0" smtClean="0">
              <a:latin typeface="PT Astra Serif"/>
              <a:ea typeface="Calibri"/>
              <a:cs typeface="Times New Roman"/>
            </a:endParaRPr>
          </a:p>
          <a:p>
            <a:pPr marL="0" lvl="0" indent="0" algn="ctr">
              <a:buNone/>
            </a:pPr>
            <a:endParaRPr lang="ru-RU" b="1" kern="0" dirty="0" smtClean="0">
              <a:latin typeface="PT Astra Serif"/>
              <a:ea typeface="Calibri"/>
              <a:cs typeface="Times New Roman"/>
            </a:endParaRPr>
          </a:p>
          <a:p>
            <a:pPr marL="0" lvl="0" indent="0" algn="ctr">
              <a:buNone/>
            </a:pPr>
            <a:r>
              <a:rPr lang="ru-RU" b="1" kern="0" dirty="0" smtClean="0">
                <a:latin typeface="PT Astra Serif"/>
                <a:ea typeface="Calibri"/>
                <a:cs typeface="Times New Roman"/>
              </a:rPr>
              <a:t>С </a:t>
            </a:r>
            <a:r>
              <a:rPr lang="ru-RU" b="1" kern="0" dirty="0">
                <a:latin typeface="PT Astra Serif"/>
                <a:ea typeface="Calibri"/>
                <a:cs typeface="Times New Roman"/>
              </a:rPr>
              <a:t>2026 года некоммерческие организации будут обязаны подавать отчеты в виде единой формы исключительно электронным способом через специализированный информационный портал </a:t>
            </a:r>
            <a:r>
              <a:rPr lang="ru-RU" b="1" kern="0" dirty="0" smtClean="0">
                <a:latin typeface="PT Astra Serif"/>
                <a:ea typeface="Calibri"/>
                <a:cs typeface="Times New Roman"/>
              </a:rPr>
              <a:t/>
            </a:r>
            <a:br>
              <a:rPr lang="ru-RU" b="1" kern="0" dirty="0" smtClean="0">
                <a:latin typeface="PT Astra Serif"/>
                <a:ea typeface="Calibri"/>
                <a:cs typeface="Times New Roman"/>
              </a:rPr>
            </a:br>
            <a:r>
              <a:rPr lang="ru-RU" b="1" kern="0" dirty="0" smtClean="0">
                <a:latin typeface="PT Astra Serif"/>
                <a:ea typeface="Calibri"/>
                <a:cs typeface="Times New Roman"/>
              </a:rPr>
              <a:t>Минюста </a:t>
            </a:r>
            <a:r>
              <a:rPr lang="ru-RU" b="1" kern="0" dirty="0">
                <a:latin typeface="PT Astra Serif"/>
                <a:ea typeface="Calibri"/>
                <a:cs typeface="Times New Roman"/>
              </a:rPr>
              <a:t>России по адресу: </a:t>
            </a:r>
            <a:r>
              <a:rPr lang="ru-RU" b="1" u="sng" kern="0" dirty="0">
                <a:solidFill>
                  <a:srgbClr val="0000FF"/>
                </a:solidFill>
                <a:latin typeface="PT Astra Serif"/>
                <a:ea typeface="Calibri"/>
                <a:cs typeface="Times New Roman"/>
                <a:hlinkClick r:id="rId2"/>
              </a:rPr>
              <a:t>https://nco.minjust.gov.ru</a:t>
            </a:r>
            <a:r>
              <a:rPr lang="ru-RU" kern="0" dirty="0">
                <a:latin typeface="PT Astra Serif"/>
                <a:ea typeface="Calibri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95F970-6452-456B-85BF-286F9440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78" y="6079058"/>
            <a:ext cx="1566041" cy="7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881062"/>
            <a:ext cx="109442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" y="1896254"/>
            <a:ext cx="11619937" cy="359014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20406259">
            <a:off x="10000213" y="3724577"/>
            <a:ext cx="1022465" cy="2493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9" y="1316528"/>
            <a:ext cx="11462520" cy="467694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0997738" y="4281055"/>
            <a:ext cx="423949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2" y="1594310"/>
            <a:ext cx="11835700" cy="3692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5973" y="5589009"/>
            <a:ext cx="3926098" cy="6045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Вкладка «Архив»</a:t>
            </a:r>
            <a:endParaRPr lang="ru-RU" sz="2800" b="1" dirty="0"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282784" y="4081549"/>
            <a:ext cx="980901" cy="5735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221" y="847869"/>
            <a:ext cx="5657149" cy="26251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Инструкции по работе с Порталом на сайте Главного управления Минюста России 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по Санкт-Петербургу и Ленинградской области</a:t>
            </a:r>
            <a:endParaRPr lang="ru-RU" sz="2000" b="1" dirty="0">
              <a:latin typeface="+mj-lt"/>
            </a:endParaRPr>
          </a:p>
        </p:txBody>
      </p:sp>
      <p:pic>
        <p:nvPicPr>
          <p:cNvPr id="9" name="Рисунок 8" descr="C:\Users\Матвей\Downloads\Снимок экрана_12-3-2025_172332_qr-online.ru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33" y="951896"/>
            <a:ext cx="2203960" cy="24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/>
          <p:cNvSpPr/>
          <p:nvPr/>
        </p:nvSpPr>
        <p:spPr>
          <a:xfrm>
            <a:off x="6900390" y="2251942"/>
            <a:ext cx="1341530" cy="25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5221" y="3462432"/>
            <a:ext cx="5659228" cy="26680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ru-RU" sz="2000" b="1" dirty="0">
                <a:latin typeface="+mj-lt"/>
              </a:rPr>
              <a:t>Вопрос-ответ на Портале Минюста России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900390" y="4667208"/>
            <a:ext cx="1341530" cy="25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4" t="12529" r="28042" b="20000"/>
          <a:stretch/>
        </p:blipFill>
        <p:spPr bwMode="auto">
          <a:xfrm>
            <a:off x="8336833" y="3773714"/>
            <a:ext cx="2203960" cy="21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021" y="542242"/>
            <a:ext cx="8616912" cy="4572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+mj-lt"/>
              </a:rPr>
              <a:t>Проект единого отчеты для НКО		Раздел 1</a:t>
            </a:r>
            <a:endParaRPr lang="ru-RU" sz="28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06" y="999471"/>
            <a:ext cx="7787264" cy="5765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02333" y="999471"/>
            <a:ext cx="1752600" cy="4398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9" y="1195579"/>
            <a:ext cx="10048731" cy="5508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7" y="1195578"/>
            <a:ext cx="10085243" cy="55089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7" y="1195578"/>
            <a:ext cx="10085243" cy="55089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6" y="1195577"/>
            <a:ext cx="10085243" cy="55089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5" y="1195577"/>
            <a:ext cx="10085243" cy="55089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4" y="1195578"/>
            <a:ext cx="10085244" cy="5508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4" y="1195576"/>
            <a:ext cx="10085244" cy="5508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2" y="1195575"/>
            <a:ext cx="10085246" cy="55089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9" y="1195574"/>
            <a:ext cx="10048729" cy="5508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2" y="1195573"/>
            <a:ext cx="10085246" cy="55089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84021" y="542242"/>
            <a:ext cx="8616912" cy="4572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+mj-lt"/>
              </a:rPr>
              <a:t>Проект единого отчеты для НКО		Раздел 2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21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333" y="999471"/>
            <a:ext cx="1752600" cy="4398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91" y="999471"/>
            <a:ext cx="6882305" cy="5770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99" y="999470"/>
            <a:ext cx="8354591" cy="5770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19" y="999469"/>
            <a:ext cx="8411749" cy="57704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021" y="542242"/>
            <a:ext cx="8616912" cy="4572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+mj-lt"/>
              </a:rPr>
              <a:t>Проект единого отчеты для НКО		Раздел 3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021" y="542242"/>
            <a:ext cx="8616912" cy="4572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+mj-lt"/>
              </a:rPr>
              <a:t>Проект единого отчеты для НКО		Раздел 4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333" y="999471"/>
            <a:ext cx="1752600" cy="4398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9" y="1087513"/>
            <a:ext cx="10227478" cy="5386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9" y="1087512"/>
            <a:ext cx="10227478" cy="5386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9" y="1087511"/>
            <a:ext cx="10227478" cy="53865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9" y="1087510"/>
            <a:ext cx="10227478" cy="53865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9" y="1087509"/>
            <a:ext cx="10227478" cy="53865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2" y="1087508"/>
            <a:ext cx="11604152" cy="53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021" y="542242"/>
            <a:ext cx="8616912" cy="4572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+mj-lt"/>
              </a:rPr>
              <a:t>Проект единого отчеты для НКО		Раздел 5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333" y="999471"/>
            <a:ext cx="1752600" cy="4398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30" y="1456700"/>
            <a:ext cx="10808089" cy="4716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9" y="1456700"/>
            <a:ext cx="10808089" cy="4716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" y="2536756"/>
            <a:ext cx="12192000" cy="3052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5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940" y="585583"/>
            <a:ext cx="11434119" cy="6272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некоммерческих организациях»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12.01.1996 № 7-ФЗ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 не позднее 15 апреля года, следующего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отчетным, в соответствии с п. 3, 3.1, 3.2 ст. 32 Федерального закона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некоммерческих организациях» ежегодно предоставляют непосредственно, либо размещают в сети Интернет 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 отчетность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порядке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отчеты по формам № ОН0001 и № ОН0002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Сообщение о продолжении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endParaRPr lang="ru-RU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по формам № ОН0001, № ОН0002 и Сообщение о продолжении деятельности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взаимоисключающими видами отчетности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95F970-6452-456B-85BF-286F9440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78" y="6079058"/>
            <a:ext cx="1566041" cy="7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021" y="542242"/>
            <a:ext cx="8616912" cy="4572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+mj-lt"/>
              </a:rPr>
              <a:t>Проект единого отчеты для НКО		Раздел 6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333" y="999471"/>
            <a:ext cx="1752600" cy="4398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59" y="1087513"/>
            <a:ext cx="9012971" cy="566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4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021" y="542242"/>
            <a:ext cx="8616912" cy="4572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+mj-lt"/>
              </a:rPr>
              <a:t>Проект единого отчеты для НКО		Раздел 7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333" y="999471"/>
            <a:ext cx="1752600" cy="4398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62" y="999471"/>
            <a:ext cx="6311381" cy="576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3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407" y="4796444"/>
            <a:ext cx="2227811" cy="15851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021" y="542242"/>
            <a:ext cx="8616912" cy="4572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+mj-lt"/>
              </a:rPr>
              <a:t>Проект единого отчеты для НКО		Раздел 8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333" y="999471"/>
            <a:ext cx="1752600" cy="4398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11" y="1087513"/>
            <a:ext cx="7668455" cy="56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7865" y="3525380"/>
            <a:ext cx="9805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https://to</a:t>
            </a: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.minjust.gov.ru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7259" y="371348"/>
            <a:ext cx="906297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32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РОССИЙСКОЙ ФЕДЕРАЦИИ </a:t>
            </a:r>
          </a:p>
          <a:p>
            <a:pPr algn="ctr"/>
            <a:r>
              <a:rPr lang="ru-RU" sz="32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САНКТ-ПЕТЕРБУРГУ И ЛЕНИНГРАДСКОЙ ОБЛАСТИ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9E3783-E992-4B28-89E5-25858AB09D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263" y="267098"/>
            <a:ext cx="1387366" cy="13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97" y="2417806"/>
            <a:ext cx="9275805" cy="4440194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 НКО</a:t>
            </a:r>
            <a:r>
              <a:rPr lang="en-US" sz="6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5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800" b="1" dirty="0"/>
              <a:t> </a:t>
            </a:r>
            <a:endParaRPr lang="ru-RU" sz="12800" dirty="0"/>
          </a:p>
          <a:p>
            <a:endParaRPr lang="ru-RU" sz="3800" dirty="0"/>
          </a:p>
          <a:p>
            <a:r>
              <a:rPr lang="ru-RU" sz="3800" dirty="0"/>
              <a:t> </a:t>
            </a:r>
            <a:endParaRPr lang="ru-RU" sz="3300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17259" y="371348"/>
            <a:ext cx="906297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32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РОССИЙСКОЙ ФЕДЕРАЦИИ </a:t>
            </a:r>
          </a:p>
          <a:p>
            <a:pPr algn="ctr"/>
            <a:r>
              <a:rPr lang="ru-RU" sz="32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САНКТ-ПЕТЕРБУРГУ И ЛЕНИНГРАДСКОЙ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9E3783-E992-4B28-89E5-25858AB09D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263" y="267098"/>
            <a:ext cx="1387366" cy="13758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7" t="32666" r="38682" b="33667"/>
          <a:stretch/>
        </p:blipFill>
        <p:spPr bwMode="auto">
          <a:xfrm>
            <a:off x="4724843" y="3533996"/>
            <a:ext cx="2866803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940" y="972588"/>
            <a:ext cx="11434119" cy="5885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общественных объединениях»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19.05.1995 №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82-ФЗ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ежегодно, не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15 апреля года следующее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отчетным в соответствии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и 8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29 Федерального закона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общественных объединениях»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продолжении своей деятельности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№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ОН0003 </a:t>
            </a:r>
            <a:endParaRPr lang="ru-RU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95F970-6452-456B-85BF-286F9440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78" y="6079058"/>
            <a:ext cx="1566041" cy="7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940" y="349135"/>
            <a:ext cx="11434119" cy="65088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благотворительной деятельности и добровольчестве (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11.08.1995 № 135-ФЗ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организации 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ст. 19 Федерального закона «О благотворительной деятельности и добровольчестве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ежегодно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представляют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финансово-хозяйственной деятельности, подтверждающие соблюдение требований Федерального закона «О благотворительной деятельности и добровольчестве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по использованию имущества и расходованию средств благотворительной организации;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высшего органа управления благотворительной организацией;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содержании благотворительных программ благотворительной организации (перечень и описание указанных программ);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результатах деятельности благотворительной организации;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настоящего Федерального закона, выявленных в результате проверок, проведенных налоговыми органами,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мерах по их устранению.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0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95F970-6452-456B-85BF-286F9440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78" y="6079058"/>
            <a:ext cx="1566041" cy="7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Главного 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управления Минюста России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Санкт-Петербургу и Ленинградской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Сайт - </a:t>
            </a:r>
            <a:r>
              <a:rPr lang="en-US" dirty="0"/>
              <a:t>https://to78.minjust.gov.ru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414058"/>
            <a:ext cx="5257800" cy="19867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414058"/>
            <a:ext cx="5479473" cy="205324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/>
              <a:t>Формы отчетности некоммерческих организаций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68" y="1690688"/>
            <a:ext cx="2166591" cy="2177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 txBox="1">
            <a:spLocks/>
          </p:cNvSpPr>
          <p:nvPr/>
        </p:nvSpPr>
        <p:spPr>
          <a:xfrm>
            <a:off x="851717" y="225586"/>
            <a:ext cx="10659302" cy="5452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управление Минюста России по Санкт-Петербургу и Ленинградской области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4083" r="4396" b="17886"/>
          <a:stretch/>
        </p:blipFill>
        <p:spPr bwMode="auto">
          <a:xfrm>
            <a:off x="7480134" y="4138501"/>
            <a:ext cx="2267858" cy="226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8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08" y="1629294"/>
            <a:ext cx="11434119" cy="47548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 Федерального закона №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7-ФЗ некоммерческие организации обязаны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представлять в уполномоченный орган документы, содержащие отчет о своей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Формы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представления указанных документов определяются уполномоченным органом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Минюста России от 30.09. 2021 №185 «О формах и сроках представления в Министерство юстиции Российской Федерации отчетности некоммерческих организаций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Минюста России от 07.10.2010 № 252 «О порядке размещения в сети интернет отчетов о деятельности и сообщений о продолжении деятельности некоммерческих организаций»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95F970-6452-456B-85BF-286F9440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78" y="6079058"/>
            <a:ext cx="1566041" cy="7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1717" y="4727715"/>
            <a:ext cx="4505498" cy="15567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594" y="665017"/>
            <a:ext cx="2788283" cy="7647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6735" y="673331"/>
            <a:ext cx="3840480" cy="7065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отчетов</a:t>
            </a:r>
          </a:p>
        </p:txBody>
      </p:sp>
    </p:spTree>
    <p:extLst>
      <p:ext uri="{BB962C8B-B14F-4D97-AF65-F5344CB8AC3E}">
        <p14:creationId xmlns:p14="http://schemas.microsoft.com/office/powerpoint/2010/main" val="31486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940" y="1604356"/>
            <a:ext cx="11434119" cy="5253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п. 3.2 ст. 32 Федерального закона №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7-ФЗ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обязаны размещать устав некоммерческой организации на информационном ресурсе уполномоченного органа в информационно-телекоммуникационной сети «Интернет» в порядке и сроки, которые определены уполномоченным органом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юстиции Российской Федерации от 05.06.2024 № 180 «Об утверждении Порядка и сроков размещения некоммерческими организациями (за исключением политических партий) устава на информационном ресурсе Министерства юстиции Российской Федерации в информационно-телекоммуникационной сети «Интернет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0E52E0-6879-4F3D-B700-B6F695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17" y="225586"/>
            <a:ext cx="10659302" cy="545271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Главное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правление 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Минюста России по Санкт-Петербургу и Ленинградской области</a:t>
            </a:r>
            <a: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  <a:alpha val="2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  <a:alpha val="2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5E027-DA44-4AA0-BE20-E5687753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" y="40312"/>
            <a:ext cx="730545" cy="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95F970-6452-456B-85BF-286F9440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78" y="6079058"/>
            <a:ext cx="1566041" cy="7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0409" y="756458"/>
            <a:ext cx="4231179" cy="8478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уставов</a:t>
            </a:r>
          </a:p>
        </p:txBody>
      </p:sp>
    </p:spTree>
    <p:extLst>
      <p:ext uri="{BB962C8B-B14F-4D97-AF65-F5344CB8AC3E}">
        <p14:creationId xmlns:p14="http://schemas.microsoft.com/office/powerpoint/2010/main" val="28824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effectLst>
          <a:outerShdw blurRad="50800" dist="50800" dir="5400000" algn="ctr" rotWithShape="0">
            <a:srgbClr val="000000">
              <a:alpha val="36000"/>
            </a:srgbClr>
          </a:outerShdw>
        </a:effectLst>
      </a:spPr>
      <a:bodyPr vert="horz" lIns="91440" tIns="45720" rIns="91440" bIns="45720" rtlCol="0" anchor="ctr">
        <a:normAutofit/>
      </a:bodyPr>
      <a:lstStyle>
        <a:defPPr>
          <a:defRPr sz="2000" b="1" dirty="0">
            <a:solidFill>
              <a:schemeClr val="accent6">
                <a:lumMod val="50000"/>
                <a:alpha val="22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Serif" panose="020A0603040505020204" pitchFamily="18" charset="-52"/>
            <a:ea typeface="PT Serif" panose="020A0603040505020204" pitchFamily="18" charset="-5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964</Words>
  <Application>Microsoft Office PowerPoint</Application>
  <PresentationFormat>Широкоэкранный</PresentationFormat>
  <Paragraphs>127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PT Astra Serif</vt:lpstr>
      <vt:lpstr>PT Serif</vt:lpstr>
      <vt:lpstr>Times New Roman</vt:lpstr>
      <vt:lpstr>Wingdings</vt:lpstr>
      <vt:lpstr>Тема Office</vt:lpstr>
      <vt:lpstr>Презентация PowerPoint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Официальный сайт Главного управления Минюста России по Санкт-Петербургу и Ленинградской области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Главное управление Минюста России по Санкт-Петербургу и Ленинградской области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Матвей</cp:lastModifiedBy>
  <cp:revision>314</cp:revision>
  <cp:lastPrinted>2019-10-14T16:57:00Z</cp:lastPrinted>
  <dcterms:created xsi:type="dcterms:W3CDTF">2018-10-15T15:41:20Z</dcterms:created>
  <dcterms:modified xsi:type="dcterms:W3CDTF">2025-11-28T13:02:12Z</dcterms:modified>
</cp:coreProperties>
</file>